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58" r:id="rId3"/>
    <p:sldId id="27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75" r:id="rId15"/>
    <p:sldId id="276" r:id="rId16"/>
    <p:sldId id="277" r:id="rId17"/>
    <p:sldId id="269" r:id="rId18"/>
    <p:sldId id="273" r:id="rId19"/>
    <p:sldId id="270" r:id="rId20"/>
    <p:sldId id="271" r:id="rId21"/>
    <p:sldId id="261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3AF18-D018-422D-9793-804F3F534583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E8AA9-06B8-4541-A27B-6BC9DA7186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029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Mu and sigma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E8AA9-06B8-4541-A27B-6BC9DA71866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84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Due to the nature of Gaussian</a:t>
            </a:r>
            <a:r>
              <a:rPr lang="en-US" altLang="zh-TW" baseline="0" dirty="0" smtClean="0"/>
              <a:t> distribution!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E8AA9-06B8-4541-A27B-6BC9DA71866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66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Notice the 2 obvious</a:t>
            </a:r>
            <a:r>
              <a:rPr lang="en-US" altLang="zh-TW" baseline="0" dirty="0" smtClean="0"/>
              <a:t> frequency components)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E8AA9-06B8-4541-A27B-6BC9DA71866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100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grpSp>
        <p:nvGrpSpPr>
          <p:cNvPr id="2" name="群組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手繪多邊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手繪多邊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＞形箭號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＞形箭號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手繪多邊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＞形箭號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＞形箭號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手繪多邊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/>
              <a:t>2013/4/10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ational_Standard_Book_Number" TargetMode="External"/><Relationship Id="rId2" Type="http://schemas.openxmlformats.org/officeDocument/2006/relationships/hyperlink" Target="http://books.google.com/books?id=ulmAH-6IzNoC&amp;pg=PA17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urses.ryerson.ca/bbcswebdav/pid-2212614-dt-content-rid-3370600_2/courses/ele882_w13_01/ELE882_W2013_L06_FilteringInTheFrequencyDomain.pdf" TargetMode="External"/><Relationship Id="rId5" Type="http://schemas.openxmlformats.org/officeDocument/2006/relationships/hyperlink" Target="https://courses.ryerson.ca/bbcswebdav/pid-2212614-dt-content-rid-3370600_2/xid-3370600_2" TargetMode="External"/><Relationship Id="rId4" Type="http://schemas.openxmlformats.org/officeDocument/2006/relationships/hyperlink" Target="http://en.wikipedia.org/wiki/Special:BookSources/978-0-88385-766-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Gaussian Filters	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By Andrew Lo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40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Notice the 8-neighbour pixels are almost the same and the center pixel is really small.</a:t>
            </a:r>
          </a:p>
          <a:p>
            <a:endParaRPr lang="en-CA" altLang="zh-TW" dirty="0" smtClean="0"/>
          </a:p>
          <a:p>
            <a:endParaRPr lang="en-CA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Why? </a:t>
            </a:r>
            <a:endParaRPr lang="zh-TW" altLang="en-US" dirty="0"/>
          </a:p>
        </p:txBody>
      </p:sp>
      <p:pic>
        <p:nvPicPr>
          <p:cNvPr id="5122" name="Picture 2" descr="C:\Users\Andrew\Dropbox\ELE882 - Intro to Digital Image Processing\Project\spatialhighfil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07824"/>
            <a:ext cx="5543450" cy="41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44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Formulas are identical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TW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/>
                          </a:rPr>
                          <m:t>𝑢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altLang="zh-TW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sup>
                    </m:sSup>
                  </m:oMath>
                </a14:m>
                <a:endParaRPr lang="en-US" altLang="zh-TW" dirty="0" smtClean="0"/>
              </a:p>
              <a:p>
                <a:r>
                  <a:rPr lang="en-US" altLang="zh-TW" dirty="0" smtClean="0"/>
                  <a:t>Inverse Gaussian is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altLang="zh-TW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/>
                          </a:rPr>
                          <m:t>𝑢</m:t>
                        </m:r>
                        <m:r>
                          <a:rPr lang="en-US" altLang="zh-TW" i="1">
                            <a:latin typeface="Cambria Math"/>
                          </a:rPr>
                          <m:t>,</m:t>
                        </m:r>
                        <m:r>
                          <a:rPr lang="en-US" altLang="zh-TW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altLang="zh-TW" i="1">
                        <a:latin typeface="Cambria Math"/>
                      </a:rPr>
                      <m:t>=</m:t>
                    </m:r>
                    <m:r>
                      <a:rPr lang="en-US" altLang="zh-TW" b="0" i="1" smtClean="0">
                        <a:latin typeface="Cambria Math"/>
                      </a:rPr>
                      <m:t>1−</m:t>
                    </m:r>
                    <m:sSup>
                      <m:sSupPr>
                        <m:ctrlPr>
                          <a:rPr lang="en-US" altLang="zh-TW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altLang="zh-TW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altLang="zh-TW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altLang="zh-TW" i="1">
                                <a:latin typeface="Cambria Math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TW" i="1">
                                <a:latin typeface="Cambria Math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altLang="zh-TW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altLang="zh-TW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sup>
                    </m:sSup>
                  </m:oMath>
                </a14:m>
                <a:endParaRPr lang="en-US" altLang="zh-TW" dirty="0"/>
              </a:p>
              <a:p>
                <a:r>
                  <a:rPr lang="en-US" altLang="zh-TW" sz="3200" b="1" dirty="0" smtClean="0"/>
                  <a:t>Don’t forget the steps for filtering in the frequency domain to get rid of the ripple effects. (Padding double size of the image)!!!</a:t>
                </a:r>
                <a:endParaRPr lang="zh-TW" altLang="en-US" sz="3200" b="1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13" r="-2074" b="-44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 Frequency Domain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42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79512" y="1484784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Lets Analyze this</a:t>
            </a:r>
            <a:br>
              <a:rPr lang="en-US" altLang="zh-TW" dirty="0" smtClean="0"/>
            </a:br>
            <a:r>
              <a:rPr lang="en-US" altLang="zh-TW" dirty="0" smtClean="0"/>
              <a:t>image.</a:t>
            </a:r>
          </a:p>
          <a:p>
            <a:r>
              <a:rPr lang="en-US" altLang="zh-TW" dirty="0" smtClean="0"/>
              <a:t>Is it Albert Einstein</a:t>
            </a:r>
          </a:p>
          <a:p>
            <a:pPr marL="109728" indent="0">
              <a:buNone/>
            </a:pPr>
            <a:r>
              <a:rPr lang="en-US" altLang="zh-TW" dirty="0" smtClean="0"/>
              <a:t>or is it Marilyn Monroe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Frequency Domain</a:t>
            </a:r>
            <a:endParaRPr lang="zh-TW" altLang="en-US" dirty="0"/>
          </a:p>
        </p:txBody>
      </p:sp>
      <p:pic>
        <p:nvPicPr>
          <p:cNvPr id="9218" name="Picture 2" descr="C:\Users\Andrew\Dropbox\ELE882 - Intro to Digital Image Processing\Project\MarilynAlbe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487" y="1075536"/>
            <a:ext cx="4608512" cy="565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0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Gaussian Filter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Frequency Domain</a:t>
            </a:r>
            <a:endParaRPr lang="zh-TW" altLang="en-US" dirty="0"/>
          </a:p>
        </p:txBody>
      </p:sp>
      <p:pic>
        <p:nvPicPr>
          <p:cNvPr id="10242" name="Picture 2" descr="C:\Users\Andrew\Dropbox\ELE882 - Intro to Digital Image Processing\Project\exp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9" t="20407" r="8466" b="23527"/>
          <a:stretch/>
        </p:blipFill>
        <p:spPr bwMode="auto">
          <a:xfrm>
            <a:off x="1012375" y="2132856"/>
            <a:ext cx="6974890" cy="371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67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Inverse Gaussian</a:t>
            </a:r>
            <a:br>
              <a:rPr lang="en-US" altLang="zh-TW" dirty="0" smtClean="0"/>
            </a:br>
            <a:r>
              <a:rPr lang="en-US" altLang="zh-TW" dirty="0" err="1" smtClean="0"/>
              <a:t>Filtr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Frequency Domain</a:t>
            </a:r>
            <a:endParaRPr lang="zh-TW" altLang="en-US" dirty="0"/>
          </a:p>
        </p:txBody>
      </p:sp>
      <p:pic>
        <p:nvPicPr>
          <p:cNvPr id="11266" name="Picture 2" descr="C:\Users\Andrew\Dropbox\ELE882 - Intro to Digital Image Processing\Project\albertlaplac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6" t="-225" r="35556" b="8798"/>
          <a:stretch/>
        </p:blipFill>
        <p:spPr bwMode="auto">
          <a:xfrm>
            <a:off x="4355976" y="988502"/>
            <a:ext cx="4467794" cy="58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686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The answer is that they used a blurred image of Marilyn Monroe and mixed a high pass filtered Albert Einstein image.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Frequency Domain</a:t>
            </a:r>
            <a:endParaRPr lang="zh-TW" altLang="en-US" dirty="0"/>
          </a:p>
        </p:txBody>
      </p:sp>
      <p:pic>
        <p:nvPicPr>
          <p:cNvPr id="12290" name="Picture 2" descr="C:\Users\Andrew\Dropbox\ELE882 - Intro to Digital Image Processing\Project\einstei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"/>
          <a:stretch/>
        </p:blipFill>
        <p:spPr bwMode="auto">
          <a:xfrm>
            <a:off x="2771800" y="2492896"/>
            <a:ext cx="3456384" cy="449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86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Also look at the transformed image.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Frequency Domain</a:t>
            </a:r>
            <a:endParaRPr lang="zh-TW" altLang="en-US" dirty="0"/>
          </a:p>
        </p:txBody>
      </p:sp>
      <p:pic>
        <p:nvPicPr>
          <p:cNvPr id="13314" name="Picture 2" descr="C:\Users\Andrew\Dropbox\ELE882 - Intro to Digital Image Processing\Project\marilynalbertfrequenc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8" t="6614" r="30488" b="18548"/>
          <a:stretch/>
        </p:blipFill>
        <p:spPr bwMode="auto">
          <a:xfrm>
            <a:off x="2123728" y="1916832"/>
            <a:ext cx="5400600" cy="504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316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Basically is a filter of difference of two Gaussian curves.</a:t>
            </a:r>
          </a:p>
          <a:p>
            <a:r>
              <a:rPr lang="en-US" altLang="zh-TW" dirty="0" smtClean="0"/>
              <a:t>Interesting Effects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Difference Gaussian Filter</a:t>
            </a:r>
            <a:endParaRPr lang="zh-TW" altLang="en-US" dirty="0"/>
          </a:p>
        </p:txBody>
      </p:sp>
      <p:pic>
        <p:nvPicPr>
          <p:cNvPr id="6146" name="Picture 2" descr="C:\Users\Andrew\Dropbox\ELE882 - Intro to Digital Image Processing\Project\diffgaussfil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08920"/>
            <a:ext cx="5343526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255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Difference Gaussian Filter</a:t>
            </a:r>
            <a:endParaRPr lang="zh-TW" altLang="en-US" dirty="0"/>
          </a:p>
        </p:txBody>
      </p:sp>
      <p:pic>
        <p:nvPicPr>
          <p:cNvPr id="4" name="Picture 4" descr="C:\Users\Andrew\Dropbox\ELE882 - Intro to Digital Image Processing\Project\difffilter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44824"/>
            <a:ext cx="595312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76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Difference Gaussian Filter</a:t>
            </a:r>
            <a:endParaRPr lang="zh-TW" altLang="en-US" dirty="0"/>
          </a:p>
        </p:txBody>
      </p:sp>
      <p:pic>
        <p:nvPicPr>
          <p:cNvPr id="7170" name="Picture 2" descr="C:\Users\Andrew\Dropbox\ELE882 - Intro to Digital Image Processing\Project\diff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9" t="13710" r="8617" b="21706"/>
          <a:stretch/>
        </p:blipFill>
        <p:spPr bwMode="auto">
          <a:xfrm>
            <a:off x="827584" y="1412776"/>
            <a:ext cx="471756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25758" r="8656" b="30947"/>
          <a:stretch/>
        </p:blipFill>
        <p:spPr bwMode="auto">
          <a:xfrm>
            <a:off x="539552" y="4365104"/>
            <a:ext cx="8229600" cy="2266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868144" y="1772816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Edge </a:t>
            </a:r>
            <a:r>
              <a:rPr lang="en-US" altLang="zh-TW" dirty="0" err="1" smtClean="0"/>
              <a:t>detecction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This is done in spatial domain</a:t>
            </a:r>
          </a:p>
          <a:p>
            <a:endParaRPr lang="en-US" altLang="zh-TW" dirty="0"/>
          </a:p>
          <a:p>
            <a:r>
              <a:rPr lang="en-US" altLang="zh-TW" dirty="0" smtClean="0"/>
              <a:t>In frequency domain, the effect will act like a mix of high/band pass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3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- German mathematician and physical scientist</a:t>
            </a:r>
          </a:p>
          <a:p>
            <a:r>
              <a:rPr lang="en-US" altLang="zh-TW" dirty="0" smtClean="0"/>
              <a:t>- His field of contributions include statistics analysis, algebra, differential geometry, optics, and etc…</a:t>
            </a:r>
          </a:p>
          <a:p>
            <a:r>
              <a:rPr lang="en-US" altLang="zh-TW" dirty="0" smtClean="0"/>
              <a:t>-Discovered the possibility of </a:t>
            </a:r>
          </a:p>
          <a:p>
            <a:pPr marL="109728" indent="0">
              <a:buNone/>
            </a:pPr>
            <a:r>
              <a:rPr lang="en-US" altLang="zh-TW" dirty="0" smtClean="0"/>
              <a:t>Non-Euclidean geometries – known</a:t>
            </a:r>
          </a:p>
          <a:p>
            <a:pPr marL="109728" indent="0">
              <a:buNone/>
            </a:pPr>
            <a:r>
              <a:rPr lang="en-US" altLang="zh-TW" dirty="0" smtClean="0"/>
              <a:t>as the Gaussian distribution. [1]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Johann Carl Friedrich Gauss</a:t>
            </a:r>
            <a:endParaRPr lang="zh-TW" altLang="en-US" dirty="0"/>
          </a:p>
        </p:txBody>
      </p:sp>
      <p:pic>
        <p:nvPicPr>
          <p:cNvPr id="1026" name="Picture 2" descr="C:\Users\Andrew\Desktop\Project\Carl_Friedrich_Gau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717032"/>
            <a:ext cx="21399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5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Difference Gaussian Filter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195" name="Picture 3" descr="C:\Users\Andrew\Dropbox\ELE882 - Intro to Digital Image Processing\Project\diff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t="12820" r="8880" b="20213"/>
          <a:stretch/>
        </p:blipFill>
        <p:spPr bwMode="auto">
          <a:xfrm>
            <a:off x="3635896" y="3605560"/>
            <a:ext cx="5112568" cy="325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ndrew\Dropbox\ELE882 - Intro to Digital Image Processing\Project\diff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20426" r="10308" b="28060"/>
          <a:stretch/>
        </p:blipFill>
        <p:spPr bwMode="auto">
          <a:xfrm>
            <a:off x="755576" y="1088493"/>
            <a:ext cx="7485831" cy="251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003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US" altLang="zh-TW" sz="1400" dirty="0" smtClean="0"/>
              <a:t>[1]</a:t>
            </a:r>
            <a:r>
              <a:rPr lang="en-US" altLang="zh-TW" sz="1400" dirty="0"/>
              <a:t> Steven G. </a:t>
            </a:r>
            <a:r>
              <a:rPr lang="en-US" altLang="zh-TW" sz="1400" dirty="0" err="1"/>
              <a:t>Krantz</a:t>
            </a:r>
            <a:r>
              <a:rPr lang="en-US" altLang="zh-TW" sz="1400" dirty="0"/>
              <a:t> (1 April 2010). </a:t>
            </a:r>
            <a:r>
              <a:rPr lang="en-US" altLang="zh-TW" sz="1400" i="1" dirty="0">
                <a:hlinkClick r:id="rId2"/>
              </a:rPr>
              <a:t>An Episodic History of Mathematics: Mathematical Culture through Problem Solving</a:t>
            </a:r>
            <a:r>
              <a:rPr lang="en-US" altLang="zh-TW" sz="1400" dirty="0"/>
              <a:t>. MAA. pp. 171–. </a:t>
            </a:r>
            <a:r>
              <a:rPr lang="en-US" altLang="zh-TW" sz="1400" dirty="0">
                <a:hlinkClick r:id="rId3" tooltip="International Standard Book Number"/>
              </a:rPr>
              <a:t>ISBN</a:t>
            </a:r>
            <a:r>
              <a:rPr lang="en-US" altLang="zh-TW" sz="1400" dirty="0"/>
              <a:t> </a:t>
            </a:r>
            <a:r>
              <a:rPr lang="en-US" altLang="zh-TW" sz="1400" dirty="0">
                <a:hlinkClick r:id="rId4" tooltip="Special:BookSources/978-0-88385-766-3"/>
              </a:rPr>
              <a:t>978-0-88385-766-3</a:t>
            </a:r>
            <a:r>
              <a:rPr lang="en-US" altLang="zh-TW" sz="1400" dirty="0"/>
              <a:t>. Retrieved 1</a:t>
            </a:r>
            <a:r>
              <a:rPr lang="en-US" altLang="zh-TW" sz="1400" dirty="0" smtClean="0"/>
              <a:t> April 2013.</a:t>
            </a:r>
          </a:p>
          <a:p>
            <a:pPr marL="109728" indent="0">
              <a:buNone/>
            </a:pPr>
            <a:endParaRPr lang="en-US" altLang="zh-TW" sz="1400" dirty="0"/>
          </a:p>
          <a:p>
            <a:pPr marL="109728" indent="0">
              <a:buNone/>
            </a:pPr>
            <a:r>
              <a:rPr lang="en-US" altLang="zh-TW" sz="1400" dirty="0" smtClean="0"/>
              <a:t>[2] Rafael C., Woods, Richard E. (2008). </a:t>
            </a:r>
            <a:r>
              <a:rPr lang="en-US" altLang="zh-TW" sz="1400" i="1" u="sng" dirty="0" smtClean="0"/>
              <a:t> Digital Image Processing</a:t>
            </a:r>
            <a:r>
              <a:rPr lang="en-US" altLang="zh-TW" sz="1400" dirty="0" smtClean="0"/>
              <a:t>. Pearson Education, Inc. pp.270-286. ISBN 978-0-13168-728-8.</a:t>
            </a:r>
          </a:p>
          <a:p>
            <a:pPr marL="109728" indent="0">
              <a:buNone/>
            </a:pPr>
            <a:endParaRPr lang="en-US" altLang="zh-TW" sz="1400" dirty="0"/>
          </a:p>
          <a:p>
            <a:pPr marL="109728" indent="0">
              <a:buNone/>
            </a:pPr>
            <a:r>
              <a:rPr lang="en-US" altLang="zh-TW" sz="1400" dirty="0" smtClean="0"/>
              <a:t>[3] </a:t>
            </a:r>
            <a:r>
              <a:rPr lang="en-US" altLang="zh-TW" sz="1400" dirty="0" err="1" smtClean="0"/>
              <a:t>Kyan</a:t>
            </a:r>
            <a:r>
              <a:rPr lang="en-US" altLang="zh-TW" sz="1400" dirty="0" smtClean="0"/>
              <a:t> M. (2013). </a:t>
            </a:r>
            <a:r>
              <a:rPr lang="en-CA" altLang="zh-TW" sz="1400" dirty="0" smtClean="0">
                <a:hlinkClick r:id="rId5"/>
              </a:rPr>
              <a:t>ELE882_W2013_L06_FilteringInTheFrequencyDomain.pdf</a:t>
            </a:r>
            <a:r>
              <a:rPr lang="en-CA" altLang="zh-TW" sz="1400" dirty="0"/>
              <a:t> </a:t>
            </a:r>
            <a:r>
              <a:rPr lang="en-CA" altLang="zh-TW" sz="1400" dirty="0" smtClean="0"/>
              <a:t>. </a:t>
            </a:r>
            <a:r>
              <a:rPr lang="en-CA" altLang="zh-TW" sz="1400" dirty="0" smtClean="0">
                <a:hlinkClick r:id="rId6"/>
              </a:rPr>
              <a:t>https</a:t>
            </a:r>
            <a:r>
              <a:rPr lang="en-CA" altLang="zh-TW" sz="1400" dirty="0">
                <a:hlinkClick r:id="rId6"/>
              </a:rPr>
              <a:t>://</a:t>
            </a:r>
            <a:r>
              <a:rPr lang="en-CA" altLang="zh-TW" sz="1400" dirty="0" smtClean="0">
                <a:hlinkClick r:id="rId6"/>
              </a:rPr>
              <a:t>courses.ryerson.ca/bbcswebdav/pid-2212614-dt-content-rid-3370600_2/courses/ele882_w13_01/ELE882_W2013_L06_FilteringInTheFrequencyDomain.pdf</a:t>
            </a:r>
            <a:r>
              <a:rPr lang="en-US" altLang="zh-TW" sz="1400" dirty="0"/>
              <a:t> Retrieved 1 April 2013.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698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 smtClean="0"/>
              <a:t>Smoothing image </a:t>
            </a:r>
          </a:p>
          <a:p>
            <a:r>
              <a:rPr lang="en-US" altLang="zh-TW" b="1" dirty="0" smtClean="0"/>
              <a:t>Edge detection </a:t>
            </a:r>
            <a:r>
              <a:rPr lang="en-US" altLang="zh-TW" dirty="0" smtClean="0"/>
              <a:t>(not sensitive to noisy environments, whereas </a:t>
            </a:r>
            <a:r>
              <a:rPr lang="en-US" altLang="zh-TW" dirty="0" err="1" smtClean="0"/>
              <a:t>Laplacian</a:t>
            </a:r>
            <a:r>
              <a:rPr lang="en-US" altLang="zh-TW" dirty="0" smtClean="0"/>
              <a:t> is sensitive)</a:t>
            </a:r>
          </a:p>
          <a:p>
            <a:r>
              <a:rPr lang="en-US" altLang="zh-TW" b="1" dirty="0" err="1" smtClean="0"/>
              <a:t>Laplacian</a:t>
            </a:r>
            <a:r>
              <a:rPr lang="en-US" altLang="zh-TW" b="1" dirty="0" smtClean="0"/>
              <a:t> of Gaussian filtering </a:t>
            </a:r>
            <a:r>
              <a:rPr lang="en-US" altLang="zh-TW" dirty="0" smtClean="0"/>
              <a:t>(smooth then sharp, similar to </a:t>
            </a:r>
            <a:r>
              <a:rPr lang="en-US" altLang="zh-TW" dirty="0" err="1" smtClean="0"/>
              <a:t>unsharp</a:t>
            </a:r>
            <a:r>
              <a:rPr lang="en-US" altLang="zh-TW" dirty="0"/>
              <a:t> </a:t>
            </a:r>
            <a:r>
              <a:rPr lang="en-US" altLang="zh-TW" dirty="0" smtClean="0"/>
              <a:t>and </a:t>
            </a:r>
            <a:r>
              <a:rPr lang="en-US" altLang="zh-TW" dirty="0" err="1" smtClean="0"/>
              <a:t>highboost</a:t>
            </a:r>
            <a:r>
              <a:rPr lang="en-US" altLang="zh-TW" dirty="0" smtClean="0"/>
              <a:t> filtering)</a:t>
            </a:r>
          </a:p>
          <a:p>
            <a:r>
              <a:rPr lang="en-US" altLang="zh-TW" dirty="0" smtClean="0"/>
              <a:t>Video games</a:t>
            </a:r>
          </a:p>
          <a:p>
            <a:r>
              <a:rPr lang="en-US" altLang="zh-TW" dirty="0" smtClean="0"/>
              <a:t>Camera </a:t>
            </a:r>
          </a:p>
          <a:p>
            <a:r>
              <a:rPr lang="en-US" altLang="zh-TW" dirty="0" smtClean="0"/>
              <a:t>Space Images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061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drew\Dropbox\ELE888 - Intelligent Systems\Lab 1\prela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47" y="3539212"/>
            <a:ext cx="4432953" cy="331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Also known as the “Normal Distribution”.</a:t>
                </a:r>
              </a:p>
              <a:p>
                <a:r>
                  <a:rPr lang="en-US" altLang="zh-TW" dirty="0" smtClean="0"/>
                  <a:t>The Gaussian function is: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altLang="zh-TW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zh-TW" altLang="en-US" b="0" i="1" smtClean="0"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b="0" i="1" smtClean="0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 marL="109728" indent="0">
                  <a:buNone/>
                </a:pPr>
                <a:r>
                  <a:rPr lang="en-US" altLang="zh-TW" dirty="0" smtClean="0"/>
                  <a:t>Where A is a scale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𝜇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the mean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r>
                      <a:rPr lang="zh-TW" altLang="en-US" i="1">
                        <a:latin typeface="Cambria Math"/>
                      </a:rPr>
                      <m:t>𝜎</m:t>
                    </m:r>
                  </m:oMath>
                </a14:m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is the standard deviation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Gaussian Distribution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3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The 2D Gaussian filters are given as: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𝑢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TW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altLang="zh-TW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b="0" i="1" smtClean="0">
                                  <a:latin typeface="Cambria Math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TW" b="0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en-US" altLang="zh-TW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TW" dirty="0" smtClean="0"/>
              </a:p>
              <a:p>
                <a:pPr marL="109728" indent="0">
                  <a:buNone/>
                </a:pPr>
                <a:r>
                  <a:rPr lang="en-US" altLang="zh-TW" dirty="0" smtClean="0"/>
                  <a:t>And the Inverse Gaussian Filter will be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/>
                        </a:rPr>
                        <m:t>=</m:t>
                      </m:r>
                      <m:r>
                        <a:rPr lang="en-US" altLang="zh-TW" b="0" i="1" smtClean="0">
                          <a:latin typeface="Cambria Math"/>
                        </a:rPr>
                        <m:t>1−</m:t>
                      </m:r>
                      <m:sSup>
                        <m:sSupPr>
                          <m:ctrlPr>
                            <a:rPr lang="en-US" altLang="zh-TW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TW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altLang="zh-TW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/>
                                </a:rPr>
                                <m:t>2</m:t>
                              </m:r>
                              <m:sSubSup>
                                <m:sSubSupPr>
                                  <m:ctrlPr>
                                    <a:rPr lang="en-US" altLang="zh-TW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TW" dirty="0"/>
              </a:p>
              <a:p>
                <a:pPr marL="109728" indent="0">
                  <a:buNone/>
                </a:pPr>
                <a:endParaRPr lang="en-US" altLang="zh-TW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Gaussian Filters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16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C:\Users\Andrew\Dropbox\ELE882 - Intro to Digital Image Processing\Project\gauss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08372"/>
            <a:ext cx="6931141" cy="490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Gaussian </a:t>
            </a:r>
            <a:r>
              <a:rPr lang="en-US" altLang="zh-TW" dirty="0"/>
              <a:t>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6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Inverse Gaussian Filter</a:t>
            </a:r>
            <a:endParaRPr lang="zh-TW" altLang="en-US" dirty="0"/>
          </a:p>
        </p:txBody>
      </p:sp>
      <p:pic>
        <p:nvPicPr>
          <p:cNvPr id="2050" name="Picture 2" descr="C:\Users\Andrew\Dropbox\ELE882 - Intro to Digital Image Processing\Project\gauss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 t="3434" r="18139" b="3434"/>
          <a:stretch/>
        </p:blipFill>
        <p:spPr bwMode="auto">
          <a:xfrm>
            <a:off x="2100648" y="1196752"/>
            <a:ext cx="4769709" cy="493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2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Easy to implement</a:t>
            </a:r>
          </a:p>
          <a:p>
            <a:r>
              <a:rPr lang="en-US" altLang="zh-TW" dirty="0" smtClean="0"/>
              <a:t>Blurs the image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 Spatial Domain</a:t>
            </a:r>
            <a:endParaRPr lang="zh-TW" altLang="en-US" dirty="0"/>
          </a:p>
        </p:txBody>
      </p:sp>
      <p:pic>
        <p:nvPicPr>
          <p:cNvPr id="3074" name="Picture 2" descr="C:\Users\Andrew\Dropbox\ELE882 - Intro to Digital Image Processing\Project\spatia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7" t="24961" r="52710" b="32248"/>
          <a:stretch/>
        </p:blipFill>
        <p:spPr bwMode="auto">
          <a:xfrm>
            <a:off x="0" y="2547245"/>
            <a:ext cx="4248472" cy="259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ndrew\Dropbox\ELE882 - Intro to Digital Image Processing\Project\spatia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59" t="26311" r="9188" b="32352"/>
          <a:stretch/>
        </p:blipFill>
        <p:spPr bwMode="auto">
          <a:xfrm>
            <a:off x="4195679" y="3717032"/>
            <a:ext cx="4948322" cy="30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609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Inverse is a lot harder to implement in spatial domain. Below is my attempt</a:t>
            </a:r>
            <a:r>
              <a:rPr lang="en-US" altLang="zh-TW" dirty="0" smtClean="0"/>
              <a:t>:</a:t>
            </a:r>
          </a:p>
          <a:p>
            <a:r>
              <a:rPr lang="en-CA" altLang="zh-TW" dirty="0" err="1"/>
              <a:t>inverseMask</a:t>
            </a:r>
            <a:r>
              <a:rPr lang="en-CA" altLang="zh-TW" dirty="0"/>
              <a:t>= max(max(Mask))-Mask;</a:t>
            </a:r>
          </a:p>
          <a:p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 Spatial Domain</a:t>
            </a:r>
            <a:endParaRPr lang="zh-TW" altLang="en-US" dirty="0"/>
          </a:p>
        </p:txBody>
      </p:sp>
      <p:pic>
        <p:nvPicPr>
          <p:cNvPr id="4099" name="Picture 3" descr="C:\Users\Andrew\Dropbox\ELE882 - Intro to Digital Image Processing\Project\spatialhig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5" t="26459" r="8980" b="32616"/>
          <a:stretch/>
        </p:blipFill>
        <p:spPr bwMode="auto">
          <a:xfrm>
            <a:off x="2627784" y="3100515"/>
            <a:ext cx="6283842" cy="375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278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匯合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164</TotalTime>
  <Words>490</Words>
  <Application>Microsoft Office PowerPoint</Application>
  <PresentationFormat>如螢幕大小 (4:3)</PresentationFormat>
  <Paragraphs>79</Paragraphs>
  <Slides>21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匯合</vt:lpstr>
      <vt:lpstr>Gaussian Filters </vt:lpstr>
      <vt:lpstr>Johann Carl Friedrich Gauss</vt:lpstr>
      <vt:lpstr>Applications</vt:lpstr>
      <vt:lpstr>Gaussian Distribution</vt:lpstr>
      <vt:lpstr>Gaussian Filters</vt:lpstr>
      <vt:lpstr>Gaussian Filter</vt:lpstr>
      <vt:lpstr>Inverse Gaussian Filter</vt:lpstr>
      <vt:lpstr>In Spatial Domain</vt:lpstr>
      <vt:lpstr>In Spatial Domain</vt:lpstr>
      <vt:lpstr>Why? </vt:lpstr>
      <vt:lpstr>In Frequency Domain</vt:lpstr>
      <vt:lpstr>In Frequency Domain</vt:lpstr>
      <vt:lpstr>In Frequency Domain</vt:lpstr>
      <vt:lpstr>In Frequency Domain</vt:lpstr>
      <vt:lpstr>In Frequency Domain</vt:lpstr>
      <vt:lpstr>In Frequency Domain</vt:lpstr>
      <vt:lpstr>Difference Gaussian Filter</vt:lpstr>
      <vt:lpstr>Difference Gaussian Filter</vt:lpstr>
      <vt:lpstr>Difference Gaussian Filter</vt:lpstr>
      <vt:lpstr>Difference Gaussian Filter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Gaussian Blur</dc:title>
  <dc:creator>Andrew</dc:creator>
  <cp:lastModifiedBy>Andrew</cp:lastModifiedBy>
  <cp:revision>36</cp:revision>
  <dcterms:created xsi:type="dcterms:W3CDTF">2013-04-08T04:10:22Z</dcterms:created>
  <dcterms:modified xsi:type="dcterms:W3CDTF">2013-04-10T11:13:47Z</dcterms:modified>
</cp:coreProperties>
</file>